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0" r:id="rId6"/>
    <p:sldId id="259" r:id="rId7"/>
    <p:sldId id="263" r:id="rId8"/>
    <p:sldId id="265" r:id="rId9"/>
    <p:sldId id="267" r:id="rId10"/>
    <p:sldId id="268" r:id="rId11"/>
    <p:sldId id="269" r:id="rId12"/>
    <p:sldId id="266" r:id="rId13"/>
    <p:sldId id="271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93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A0074-3D11-401B-B2B7-027DB14C8CB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359A057-1708-4708-BE76-934E895DEC43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6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746496" y="603764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47287" y="2529017"/>
            <a:ext cx="2965621" cy="1358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dirty="0" smtClean="0">
              <a:solidFill>
                <a:schemeClr val="bg1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Логопедические игры</a:t>
            </a:r>
            <a:endParaRPr lang="ru-RU" sz="2400" b="1" dirty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9370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Игры, развивающие связную речь</a:t>
            </a:r>
            <a:endParaRPr lang="ru-RU" sz="2800" b="1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1450" y="176780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i="1" dirty="0"/>
              <a:t>Эти игры позволят расширить словарный запас      ребёнка, научат правильно сочетать слова в устной речи активизируют коммуникативные навыки дошкольников. В игре процесс расширения словарного запаса ребёнка происходит естественно и очень эффективно</a:t>
            </a:r>
            <a:r>
              <a:rPr lang="ru-RU" sz="1800" b="1" i="1" dirty="0" smtClean="0"/>
              <a:t>.</a:t>
            </a:r>
          </a:p>
          <a:p>
            <a:pPr marL="0" indent="0">
              <a:buNone/>
            </a:pPr>
            <a:endParaRPr lang="ru-RU" sz="1800" b="1" i="1" dirty="0"/>
          </a:p>
          <a:p>
            <a:r>
              <a:rPr lang="ru-RU" sz="1800" i="1" dirty="0"/>
              <a:t>Игра «Кто что делает»</a:t>
            </a:r>
          </a:p>
          <a:p>
            <a:pPr marL="0" indent="0">
              <a:buNone/>
            </a:pPr>
            <a:r>
              <a:rPr lang="ru-RU" sz="1800" dirty="0"/>
              <a:t>Цель: расширить и активизировать словарь ребенка.</a:t>
            </a:r>
          </a:p>
          <a:p>
            <a:pPr marL="0" indent="0">
              <a:buNone/>
            </a:pPr>
            <a:r>
              <a:rPr lang="ru-RU" sz="1800" dirty="0"/>
              <a:t>Задачи: учить детей при рассматривании картинки называть предметы</a:t>
            </a:r>
            <a:r>
              <a:rPr lang="ru-RU" sz="1800" dirty="0" smtClean="0"/>
              <a:t>,</a:t>
            </a:r>
          </a:p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ru-RU" sz="1800" dirty="0"/>
              <a:t>изображенные на ней, их качества, действия; развивать игровые навыки</a:t>
            </a:r>
            <a:r>
              <a:rPr lang="ru-RU" sz="1800" dirty="0" smtClean="0"/>
              <a:t>,</a:t>
            </a:r>
          </a:p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ru-RU" sz="1800" dirty="0"/>
              <a:t>умение показать, воспитывать интонационную выразительность речи.</a:t>
            </a:r>
          </a:p>
          <a:p>
            <a:pPr marL="0" indent="0">
              <a:buNone/>
            </a:pPr>
            <a:endParaRPr lang="ru-RU" sz="1800" b="1" dirty="0"/>
          </a:p>
        </p:txBody>
      </p:sp>
      <p:pic>
        <p:nvPicPr>
          <p:cNvPr id="5122" name="Picture 2" descr="C:\Users\SystemX\Desktop\фото для презентации\Новая папка\IMG_20240325_123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2819399"/>
            <a:ext cx="4178298" cy="33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515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9370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Игры </a:t>
            </a:r>
            <a:r>
              <a:rPr lang="ru-RU" sz="2800" b="1" dirty="0">
                <a:latin typeface="+mn-lt"/>
              </a:rPr>
              <a:t>для развития мышц пальцев рук</a:t>
            </a:r>
            <a:br>
              <a:rPr lang="ru-RU" sz="2800" b="1" dirty="0">
                <a:latin typeface="+mn-lt"/>
              </a:rPr>
            </a:br>
            <a:endParaRPr lang="ru-RU" sz="2800" b="1" dirty="0">
              <a:latin typeface="+mn-lt"/>
            </a:endParaRPr>
          </a:p>
        </p:txBody>
      </p:sp>
      <p:pic>
        <p:nvPicPr>
          <p:cNvPr id="5" name="Picture 10" descr="C:\Users\дамир\Desktop\гмо\167410149930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362" y="3517900"/>
            <a:ext cx="4028825" cy="302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F:\Новая папка\гмо\16744939561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04263" y="220661"/>
            <a:ext cx="3289300" cy="426878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476625" y="1708723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8349" y="1385557"/>
            <a:ext cx="72354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«Ум ребенка находится на кончиках его пальцев»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                                                  В</a:t>
            </a:r>
            <a:r>
              <a:rPr lang="ru-RU" dirty="0"/>
              <a:t>. А. Сухомлинский</a:t>
            </a:r>
          </a:p>
        </p:txBody>
      </p:sp>
      <p:pic>
        <p:nvPicPr>
          <p:cNvPr id="10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3517900"/>
            <a:ext cx="4030662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25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9370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  <a:cs typeface="Times New Roman" pitchFamily="18" charset="0"/>
              </a:rPr>
              <a:t>Дидактическая игра «Мой, моя, мое, мои»</a:t>
            </a:r>
            <a:endParaRPr lang="ru-RU" sz="2800" b="1" dirty="0">
              <a:latin typeface="+mn-lt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1450" y="176780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Цель</a:t>
            </a:r>
            <a:r>
              <a:rPr lang="ru-RU" sz="1800" b="1" dirty="0" smtClean="0"/>
              <a:t>:</a:t>
            </a:r>
            <a:endParaRPr lang="ru-RU" sz="1800" b="1" dirty="0"/>
          </a:p>
          <a:p>
            <a:pPr marL="0" indent="0">
              <a:buNone/>
            </a:pPr>
            <a:r>
              <a:rPr lang="ru-RU" sz="1800" b="1" dirty="0"/>
              <a:t>Формирование умений согласовывать местоимения с существительными</a:t>
            </a:r>
            <a:r>
              <a:rPr lang="ru-RU" sz="1800" b="1" dirty="0" smtClean="0"/>
              <a:t>.</a:t>
            </a:r>
            <a:endParaRPr lang="ru-RU" sz="1800" b="1" dirty="0"/>
          </a:p>
          <a:p>
            <a:pPr marL="0" indent="0">
              <a:buNone/>
            </a:pPr>
            <a:r>
              <a:rPr lang="ru-RU" sz="1800" b="1" dirty="0"/>
              <a:t>Задачи</a:t>
            </a:r>
            <a:r>
              <a:rPr lang="ru-RU" sz="1800" b="1" dirty="0" smtClean="0"/>
              <a:t>:</a:t>
            </a:r>
            <a:endParaRPr lang="ru-RU" sz="1800" b="1" dirty="0"/>
          </a:p>
          <a:p>
            <a:pPr marL="0" indent="0">
              <a:buNone/>
            </a:pPr>
            <a:r>
              <a:rPr lang="ru-RU" sz="1800" b="1" dirty="0"/>
              <a:t>Способствовать пополнению и активизации словаря у детей.</a:t>
            </a:r>
          </a:p>
          <a:p>
            <a:pPr marL="0" indent="0">
              <a:buNone/>
            </a:pPr>
            <a:r>
              <a:rPr lang="ru-RU" sz="1800" b="1" dirty="0"/>
              <a:t>Совершенствовать грамматический строй речи.</a:t>
            </a:r>
          </a:p>
          <a:p>
            <a:pPr marL="0" indent="0">
              <a:buNone/>
            </a:pPr>
            <a:r>
              <a:rPr lang="ru-RU" sz="1800" b="1" dirty="0"/>
              <a:t>Развивать внимание, память, мышление, мелкую моторику, речь.</a:t>
            </a:r>
          </a:p>
          <a:p>
            <a:pPr marL="0" indent="0">
              <a:buNone/>
            </a:pPr>
            <a:r>
              <a:rPr lang="ru-RU" sz="1800" b="1" dirty="0"/>
              <a:t>Воспитывать умение действовать рядом со сверстниками.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0" y="3581400"/>
            <a:ext cx="4191000" cy="31432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6"/>
          <a:stretch/>
        </p:blipFill>
        <p:spPr>
          <a:xfrm rot="16200000">
            <a:off x="8333465" y="287947"/>
            <a:ext cx="3373671" cy="300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32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81075" y="-139700"/>
            <a:ext cx="10515600" cy="1325563"/>
          </a:xfrm>
        </p:spPr>
        <p:txBody>
          <a:bodyPr>
            <a:normAutofit/>
          </a:bodyPr>
          <a:lstStyle/>
          <a:p>
            <a:endParaRPr lang="ru-RU" sz="2800" b="1" dirty="0">
              <a:latin typeface="+mn-lt"/>
              <a:cs typeface="Times New Roman" pitchFamily="18" charset="0"/>
            </a:endParaRPr>
          </a:p>
        </p:txBody>
      </p:sp>
      <p:pic>
        <p:nvPicPr>
          <p:cNvPr id="10" name="Рисунок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312" y="133349"/>
            <a:ext cx="5744988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474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81075" y="-139700"/>
            <a:ext cx="10515600" cy="1325563"/>
          </a:xfrm>
        </p:spPr>
        <p:txBody>
          <a:bodyPr>
            <a:normAutofit/>
          </a:bodyPr>
          <a:lstStyle/>
          <a:p>
            <a:endParaRPr lang="ru-RU" sz="2800" b="1" dirty="0">
              <a:latin typeface="+mn-lt"/>
              <a:cs typeface="Times New Roman" pitchFamily="18" charset="0"/>
            </a:endParaRPr>
          </a:p>
        </p:txBody>
      </p:sp>
      <p:pic>
        <p:nvPicPr>
          <p:cNvPr id="6" name="Picture 9" descr="https://avatars.mds.yandex.net/i?id=4130ad26c6488e768b8a1cdfab6ddc011d27630e-4932772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5099" cy="685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47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33639415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37283" y="423893"/>
            <a:ext cx="4730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</a:t>
            </a:r>
            <a:r>
              <a:rPr lang="ru-RU" dirty="0"/>
              <a:t>Игра - это фантастический мир, освобожденный от деспотизма и подавления взрослых, мир открытия вытесненных желаний, мир реализации нереализуемого</a:t>
            </a:r>
            <a:r>
              <a:rPr lang="ru-RU" dirty="0" smtClean="0"/>
              <a:t>».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А.С. </a:t>
            </a:r>
            <a:r>
              <a:rPr lang="ru-RU" dirty="0" err="1"/>
              <a:t>Спиваковская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24850" y="922765"/>
            <a:ext cx="3990975" cy="29932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395" y="4619625"/>
            <a:ext cx="2806699" cy="2105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704" y="423893"/>
            <a:ext cx="2993230" cy="3990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85" y="2788489"/>
            <a:ext cx="4473515" cy="335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6653"/>
            <a:ext cx="12527040" cy="703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5667" y="143933"/>
            <a:ext cx="936413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Логопедические игры подобранные </a:t>
            </a:r>
            <a:r>
              <a:rPr lang="ru-RU" sz="2800" b="1" dirty="0" smtClean="0"/>
              <a:t>в соответствии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с лексическими темами:</a:t>
            </a:r>
          </a:p>
          <a:p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развивают </a:t>
            </a:r>
            <a:r>
              <a:rPr lang="ru-RU" dirty="0" smtClean="0"/>
              <a:t>аналитика </a:t>
            </a:r>
            <a:r>
              <a:rPr lang="ru-RU" dirty="0"/>
              <a:t>– синтетическую деятельность;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моторику;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сенсорную сферу;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обогащают словарь;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помогают усвоить языковые закономерности;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способствует совершенствованию разговорной речи;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оказывают влияние на </a:t>
            </a:r>
            <a:r>
              <a:rPr lang="ru-RU" dirty="0" smtClean="0"/>
              <a:t>формирование грамматического </a:t>
            </a:r>
            <a:r>
              <a:rPr lang="ru-RU" dirty="0"/>
              <a:t>строя языка.</a:t>
            </a:r>
          </a:p>
        </p:txBody>
      </p:sp>
      <p:pic>
        <p:nvPicPr>
          <p:cNvPr id="2050" name="Picture 2" descr="C:\Users\SystemX\Desktop\фото для презентации\IMG_20231129_10214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2" b="11827"/>
          <a:stretch/>
        </p:blipFill>
        <p:spPr bwMode="auto">
          <a:xfrm>
            <a:off x="9140409" y="143933"/>
            <a:ext cx="3223851" cy="304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0" b="12392"/>
          <a:stretch/>
        </p:blipFill>
        <p:spPr bwMode="auto">
          <a:xfrm>
            <a:off x="7641809" y="3439968"/>
            <a:ext cx="3223851" cy="3248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5249" y="320675"/>
            <a:ext cx="1178242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b="1" dirty="0" smtClean="0"/>
              <a:t>Рекомендации </a:t>
            </a:r>
            <a:r>
              <a:rPr lang="ru-RU" sz="3000" b="1" dirty="0"/>
              <a:t>при </a:t>
            </a:r>
            <a:r>
              <a:rPr lang="ru-RU" sz="3000" b="1" dirty="0" smtClean="0"/>
              <a:t>организации логопедических </a:t>
            </a:r>
            <a:r>
              <a:rPr lang="ru-RU" sz="3000" b="1" dirty="0"/>
              <a:t>игр и упражнений</a:t>
            </a:r>
            <a:r>
              <a:rPr lang="ru-RU" sz="3000" b="1" dirty="0" smtClean="0"/>
              <a:t>:</a:t>
            </a:r>
            <a:endParaRPr lang="ru-RU" sz="3000" b="1" dirty="0"/>
          </a:p>
          <a:p>
            <a:r>
              <a:rPr lang="ru-RU" dirty="0"/>
              <a:t>длительность 7-10 минут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проводятся в неторопливом темпе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должны быть живыми, интересными и</a:t>
            </a:r>
          </a:p>
          <a:p>
            <a:pPr marL="0" indent="0">
              <a:buNone/>
            </a:pPr>
            <a:r>
              <a:rPr lang="ru-RU" dirty="0"/>
              <a:t>привлекательными для детей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присутствовать элемент соревнования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выигравший должен быть отмечен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необходимо добиваться активной речевой</a:t>
            </a:r>
          </a:p>
          <a:p>
            <a:pPr marL="0" indent="0">
              <a:buNone/>
            </a:pPr>
            <a:r>
              <a:rPr lang="ru-RU" dirty="0"/>
              <a:t>деятельности всех детей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развивать навыки контроля за своей и чужой речью.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00" y="1149350"/>
            <a:ext cx="3781425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40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5249" y="320674"/>
            <a:ext cx="11782425" cy="60991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altLang="ru-RU" sz="3500" b="1" u="sng" dirty="0" smtClean="0">
                <a:latin typeface="Calibri" pitchFamily="34" charset="0"/>
              </a:rPr>
              <a:t>Задачи:</a:t>
            </a:r>
          </a:p>
          <a:p>
            <a:r>
              <a:rPr lang="ru-RU" altLang="ru-RU" sz="3000" dirty="0" smtClean="0">
                <a:latin typeface="Calibri" pitchFamily="34" charset="0"/>
              </a:rPr>
              <a:t>1</a:t>
            </a:r>
            <a:r>
              <a:rPr lang="ru-RU" altLang="ru-RU" sz="3000" dirty="0">
                <a:latin typeface="Calibri" pitchFamily="34" charset="0"/>
              </a:rPr>
              <a:t>. Повышение речевой активности детей.</a:t>
            </a:r>
          </a:p>
          <a:p>
            <a:r>
              <a:rPr lang="ru-RU" altLang="ru-RU" sz="3000" dirty="0">
                <a:latin typeface="Calibri" pitchFamily="34" charset="0"/>
              </a:rPr>
              <a:t>2. Обогащение и активизация словаря детей.</a:t>
            </a:r>
          </a:p>
          <a:p>
            <a:r>
              <a:rPr lang="ru-RU" altLang="ru-RU" sz="3000" dirty="0">
                <a:latin typeface="Calibri" pitchFamily="34" charset="0"/>
              </a:rPr>
              <a:t>3. Развитие мелкой моторики рук с использованием пальчиковой гимнастики.</a:t>
            </a:r>
          </a:p>
          <a:p>
            <a:r>
              <a:rPr lang="ru-RU" altLang="ru-RU" sz="3000" dirty="0">
                <a:latin typeface="Calibri" pitchFamily="34" charset="0"/>
              </a:rPr>
              <a:t>4. Развитие воображения и творческих способностей.</a:t>
            </a:r>
          </a:p>
          <a:p>
            <a:r>
              <a:rPr lang="ru-RU" altLang="ru-RU" sz="3000" dirty="0">
                <a:latin typeface="Calibri" pitchFamily="34" charset="0"/>
              </a:rPr>
              <a:t>5. Воспитание умение детей работать в коллективе</a:t>
            </a:r>
            <a:r>
              <a:rPr lang="ru-RU" altLang="ru-RU" sz="3000" dirty="0" smtClean="0">
                <a:latin typeface="Calibri" pitchFamily="34" charset="0"/>
              </a:rPr>
              <a:t>.</a:t>
            </a:r>
          </a:p>
          <a:p>
            <a:endParaRPr lang="ru-RU" altLang="ru-RU" sz="3000" dirty="0">
              <a:latin typeface="Calibri" pitchFamily="34" charset="0"/>
            </a:endParaRPr>
          </a:p>
          <a:p>
            <a:r>
              <a:rPr lang="ru-RU" altLang="ru-RU" sz="3500" b="1" u="sng" dirty="0">
                <a:latin typeface="Calibri" pitchFamily="34" charset="0"/>
                <a:ea typeface="Microsoft YaHei" pitchFamily="34" charset="-122"/>
                <a:cs typeface="Calibri" pitchFamily="34" charset="0"/>
              </a:rPr>
              <a:t>Предполагаемые результаты:</a:t>
            </a:r>
          </a:p>
          <a:p>
            <a:r>
              <a:rPr lang="ru-RU" altLang="ru-RU" sz="3000" dirty="0">
                <a:ea typeface="Microsoft YaHei" pitchFamily="34" charset="-122"/>
              </a:rPr>
              <a:t>-развитие у детей диалогической формы речи.</a:t>
            </a:r>
          </a:p>
          <a:p>
            <a:r>
              <a:rPr lang="ru-RU" altLang="ru-RU" sz="3000" dirty="0">
                <a:ea typeface="Microsoft YaHei" pitchFamily="34" charset="-122"/>
              </a:rPr>
              <a:t>-формирование умения вести диалог с педагогом: слушать и понимать заданный вопрос, понятно отвечать на него.</a:t>
            </a:r>
          </a:p>
          <a:p>
            <a:r>
              <a:rPr lang="ru-RU" altLang="ru-RU" sz="3000" dirty="0">
                <a:ea typeface="Microsoft YaHei" pitchFamily="34" charset="-122"/>
              </a:rPr>
              <a:t>-использование различных атрибутов.</a:t>
            </a:r>
          </a:p>
          <a:p>
            <a:r>
              <a:rPr lang="ru-RU" altLang="ru-RU" sz="3000" dirty="0">
                <a:ea typeface="Microsoft YaHei" pitchFamily="34" charset="-122"/>
              </a:rPr>
              <a:t>-формирование речевых навыков.</a:t>
            </a:r>
          </a:p>
          <a:p>
            <a:r>
              <a:rPr lang="ru-RU" altLang="ru-RU" sz="3000" dirty="0">
                <a:ea typeface="Microsoft YaHei" pitchFamily="34" charset="-122"/>
              </a:rPr>
              <a:t>-развитие свободного общения с взрослыми и детьми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6697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200" y="-62721"/>
            <a:ext cx="12395200" cy="69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15310" y="224641"/>
            <a:ext cx="60960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Логопедические игры бывают</a:t>
            </a:r>
          </a:p>
          <a:p>
            <a:r>
              <a:rPr lang="ru-RU" sz="2800" b="1" dirty="0"/>
              <a:t>следующих видов:</a:t>
            </a:r>
          </a:p>
          <a:p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фонематические игры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лексические игры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грамматические игры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графические игры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игры, развивающие связную речь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игры для развития мышц пальцев рук</a:t>
            </a:r>
          </a:p>
        </p:txBody>
      </p:sp>
      <p:pic>
        <p:nvPicPr>
          <p:cNvPr id="4" name="Picture 2" descr="C:\Users\SystemX\Desktop\фото для презентации\IMG_20231128_1106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647" y="224641"/>
            <a:ext cx="3905553" cy="292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ystemX\Desktop\фото для презентации\20240321_16331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647" y="3425155"/>
            <a:ext cx="3905553" cy="292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18547168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38667" y="352905"/>
            <a:ext cx="6096000" cy="19082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Фонематические игры: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Формируют </a:t>
            </a:r>
            <a:r>
              <a:rPr lang="ru-RU" dirty="0"/>
              <a:t>фонематический слух</a:t>
            </a:r>
            <a:r>
              <a:rPr lang="ru-RU" dirty="0" smtClean="0"/>
              <a:t>.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Закрепляют навык чёткого звукопроизношения</a:t>
            </a:r>
            <a:r>
              <a:rPr lang="ru-RU" dirty="0" smtClean="0"/>
              <a:t>.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Способствуют выработке правильного речевого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дыхания</a:t>
            </a:r>
            <a:r>
              <a:rPr lang="ru-RU" dirty="0" smtClean="0"/>
              <a:t>.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Развитию интонационной выразительности.</a:t>
            </a:r>
          </a:p>
        </p:txBody>
      </p:sp>
      <p:pic>
        <p:nvPicPr>
          <p:cNvPr id="3074" name="Picture 2" descr="C:\Users\SystemX\Desktop\фото для презентации\1000035075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2597703"/>
            <a:ext cx="4690533" cy="351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ystemX\Desktop\фото для презентации\IMG_20231129_10204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973" y="914880"/>
            <a:ext cx="5338331" cy="400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76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161925"/>
            <a:ext cx="10515600" cy="439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Грамматические игры:</a:t>
            </a:r>
          </a:p>
          <a:p>
            <a:r>
              <a:rPr lang="ru-RU" sz="1800" dirty="0" smtClean="0"/>
              <a:t>обеспечивают </a:t>
            </a:r>
            <a:r>
              <a:rPr lang="ru-RU" sz="1800" dirty="0"/>
              <a:t>практическое усвоение некоторых</a:t>
            </a:r>
          </a:p>
          <a:p>
            <a:r>
              <a:rPr lang="ru-RU" sz="1800" dirty="0"/>
              <a:t>способов </a:t>
            </a:r>
            <a:r>
              <a:rPr lang="ru-RU" sz="1800" dirty="0" smtClean="0"/>
              <a:t>словообразования</a:t>
            </a:r>
            <a:endParaRPr lang="ru-RU" sz="1800" dirty="0"/>
          </a:p>
          <a:p>
            <a:r>
              <a:rPr lang="ru-RU" sz="1800" dirty="0"/>
              <a:t>совершенствуют навык согласования прилагательных</a:t>
            </a:r>
          </a:p>
          <a:p>
            <a:r>
              <a:rPr lang="ru-RU" sz="1800" dirty="0"/>
              <a:t>и числительных с существительными в роде, числе,</a:t>
            </a:r>
          </a:p>
          <a:p>
            <a:r>
              <a:rPr lang="ru-RU" sz="1800" dirty="0" smtClean="0"/>
              <a:t>падеже</a:t>
            </a:r>
            <a:endParaRPr lang="ru-RU" sz="1800" dirty="0"/>
          </a:p>
          <a:p>
            <a:r>
              <a:rPr lang="ru-RU" sz="1800" dirty="0"/>
              <a:t>формируют умение составлять простые предложения</a:t>
            </a:r>
          </a:p>
          <a:p>
            <a:r>
              <a:rPr lang="ru-RU" sz="1800" dirty="0"/>
              <a:t>с противительными союзами, сложносочиненные и</a:t>
            </a:r>
          </a:p>
          <a:p>
            <a:r>
              <a:rPr lang="ru-RU" sz="1800" dirty="0"/>
              <a:t>сложноподчиненные предложения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84603" y="914607"/>
            <a:ext cx="3766219" cy="28246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074" y="2931691"/>
            <a:ext cx="2914652" cy="388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81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9370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Графические игры</a:t>
            </a:r>
            <a:endParaRPr lang="ru-RU" sz="2800" b="1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1450" y="176780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Графические игры развивают у ребенка фантазию и воображение, готовят руку к </a:t>
            </a:r>
            <a:r>
              <a:rPr lang="ru-RU" sz="2400" dirty="0" smtClean="0"/>
              <a:t>письму</a:t>
            </a:r>
            <a:r>
              <a:rPr lang="ru-RU" sz="2400" dirty="0"/>
              <a:t>, открывают новые возможности для творчества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b="1" dirty="0"/>
          </a:p>
        </p:txBody>
      </p:sp>
      <p:pic>
        <p:nvPicPr>
          <p:cNvPr id="4098" name="Picture 2" descr="C:\Users\SystemX\Desktop\фото для презентации\bb38fe8fa1cf22155266a7c5a8e59ff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42" y="3219450"/>
            <a:ext cx="4300107" cy="304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ystemX\Desktop\фото для презентации\F2D_vqoBrh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563" y="3192710"/>
            <a:ext cx="654367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770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428</Words>
  <Application>Microsoft Office PowerPoint</Application>
  <PresentationFormat>Произвольный</PresentationFormat>
  <Paragraphs>98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Графические игры</vt:lpstr>
      <vt:lpstr>Игры, развивающие связную речь</vt:lpstr>
      <vt:lpstr>Игры для развития мышц пальцев рук </vt:lpstr>
      <vt:lpstr>Дидактическая игра «Мой, моя, мое, мои»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SystemX</cp:lastModifiedBy>
  <cp:revision>23</cp:revision>
  <dcterms:created xsi:type="dcterms:W3CDTF">2024-03-22T10:46:38Z</dcterms:created>
  <dcterms:modified xsi:type="dcterms:W3CDTF">2024-03-25T16:16:03Z</dcterms:modified>
</cp:coreProperties>
</file>